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4A124EE-65A5-430C-8187-13F7EBAFC444}" type="datetimeFigureOut">
              <a:rPr lang="en-US" smtClean="0"/>
              <a:pPr/>
              <a:t>10/27/2014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A067FA8-7C49-41A3-9FE1-1FD447B79C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124EE-65A5-430C-8187-13F7EBAFC444}"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67FA8-7C49-41A3-9FE1-1FD447B79C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124EE-65A5-430C-8187-13F7EBAFC444}"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67FA8-7C49-41A3-9FE1-1FD447B79C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4A124EE-65A5-430C-8187-13F7EBAFC444}" type="datetimeFigureOut">
              <a:rPr lang="en-US" smtClean="0"/>
              <a:pPr/>
              <a:t>10/27/2014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A067FA8-7C49-41A3-9FE1-1FD447B79C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4A124EE-65A5-430C-8187-13F7EBAFC444}" type="datetimeFigureOut">
              <a:rPr lang="en-US" smtClean="0"/>
              <a:pPr/>
              <a:t>10/27/2014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A067FA8-7C49-41A3-9FE1-1FD447B79C8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4A124EE-65A5-430C-8187-13F7EBAFC444}" type="datetimeFigureOut">
              <a:rPr lang="en-US" smtClean="0"/>
              <a:pPr/>
              <a:t>10/27/2014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A067FA8-7C49-41A3-9FE1-1FD447B79C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4A124EE-65A5-430C-8187-13F7EBAFC444}" type="datetimeFigureOut">
              <a:rPr lang="en-US" smtClean="0"/>
              <a:pPr/>
              <a:t>10/27/2014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A067FA8-7C49-41A3-9FE1-1FD447B79C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A124EE-65A5-430C-8187-13F7EBAFC444}" type="datetimeFigureOut">
              <a:rPr lang="en-US" smtClean="0"/>
              <a:pPr/>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067FA8-7C49-41A3-9FE1-1FD447B79C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4A124EE-65A5-430C-8187-13F7EBAFC444}" type="datetimeFigureOut">
              <a:rPr lang="en-US" smtClean="0"/>
              <a:pPr/>
              <a:t>10/27/2014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A067FA8-7C49-41A3-9FE1-1FD447B79C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4A124EE-65A5-430C-8187-13F7EBAFC444}" type="datetimeFigureOut">
              <a:rPr lang="en-US" smtClean="0"/>
              <a:pPr/>
              <a:t>10/27/2014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A067FA8-7C49-41A3-9FE1-1FD447B79C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4A124EE-65A5-430C-8187-13F7EBAFC444}" type="datetimeFigureOut">
              <a:rPr lang="en-US" smtClean="0"/>
              <a:pPr/>
              <a:t>10/27/2014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A067FA8-7C49-41A3-9FE1-1FD447B79C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4A124EE-65A5-430C-8187-13F7EBAFC444}" type="datetimeFigureOut">
              <a:rPr lang="en-US" smtClean="0"/>
              <a:pPr/>
              <a:t>10/27/2014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A067FA8-7C49-41A3-9FE1-1FD447B79C8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American Revolution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Government cont’d</a:t>
            </a:r>
            <a:endParaRPr lang="en-US" dirty="0"/>
          </a:p>
        </p:txBody>
      </p:sp>
      <p:sp>
        <p:nvSpPr>
          <p:cNvPr id="3" name="Content Placeholder 2"/>
          <p:cNvSpPr>
            <a:spLocks noGrp="1"/>
          </p:cNvSpPr>
          <p:nvPr>
            <p:ph idx="1"/>
          </p:nvPr>
        </p:nvSpPr>
        <p:spPr/>
        <p:txBody>
          <a:bodyPr/>
          <a:lstStyle/>
          <a:p>
            <a:r>
              <a:rPr lang="en-US" dirty="0" smtClean="0"/>
              <a:t>Before the Pilgrims stepped onto American shore, they signed the Mayflower Compact, promising they would rule themselves by choosing their own leaders and making their own laws</a:t>
            </a:r>
          </a:p>
          <a:p>
            <a:r>
              <a:rPr lang="en-US" dirty="0" smtClean="0"/>
              <a:t>Many colonies began making constitutions that let them elect assemblies and protect their rights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 in the Colonies</a:t>
            </a:r>
            <a:endParaRPr lang="en-US" dirty="0"/>
          </a:p>
        </p:txBody>
      </p:sp>
      <p:sp>
        <p:nvSpPr>
          <p:cNvPr id="3" name="Content Placeholder 2"/>
          <p:cNvSpPr>
            <a:spLocks noGrp="1"/>
          </p:cNvSpPr>
          <p:nvPr>
            <p:ph idx="1"/>
          </p:nvPr>
        </p:nvSpPr>
        <p:spPr/>
        <p:txBody>
          <a:bodyPr/>
          <a:lstStyle/>
          <a:p>
            <a:r>
              <a:rPr lang="en-US" dirty="0" smtClean="0"/>
              <a:t>In 1707, England and Scotland united and created the United Kingdom of Great Britain</a:t>
            </a:r>
          </a:p>
          <a:p>
            <a:r>
              <a:rPr lang="en-US" dirty="0" smtClean="0"/>
              <a:t>By 1750, GB (Great Britain) was the world’s most powerful trading empire; GB had a healthy trading relationship with its 13 colonies in NA (North America) and its colonies in India and the </a:t>
            </a:r>
            <a:r>
              <a:rPr lang="en-US" dirty="0" err="1" smtClean="0"/>
              <a:t>Carribean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 cont’d</a:t>
            </a:r>
            <a:endParaRPr lang="en-US" dirty="0"/>
          </a:p>
        </p:txBody>
      </p:sp>
      <p:sp>
        <p:nvSpPr>
          <p:cNvPr id="3" name="Content Placeholder 2"/>
          <p:cNvSpPr>
            <a:spLocks noGrp="1"/>
          </p:cNvSpPr>
          <p:nvPr>
            <p:ph idx="1"/>
          </p:nvPr>
        </p:nvSpPr>
        <p:spPr/>
        <p:txBody>
          <a:bodyPr/>
          <a:lstStyle/>
          <a:p>
            <a:r>
              <a:rPr lang="en-US" dirty="0" smtClean="0"/>
              <a:t>When GB tried to impose taxes and control trade in NA, colonists became angry</a:t>
            </a:r>
          </a:p>
          <a:p>
            <a:r>
              <a:rPr lang="en-US" dirty="0" smtClean="0"/>
              <a:t>GB controlled the colonies’ trade according to the ideas of mercantilism</a:t>
            </a:r>
          </a:p>
          <a:p>
            <a:pPr lvl="1"/>
            <a:r>
              <a:rPr lang="en-US" dirty="0" smtClean="0"/>
              <a:t>American colonies produced raw goods like lumber, fur, tobacco, rice, etc. These goods were shipped to GB. GB made finished products like furniture, clothing, and sent goods from Asia like spices and tea.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Government and Trade</a:t>
            </a:r>
            <a:endParaRPr lang="en-US" dirty="0"/>
          </a:p>
        </p:txBody>
      </p:sp>
      <p:sp>
        <p:nvSpPr>
          <p:cNvPr id="3" name="Content Placeholder 2"/>
          <p:cNvSpPr>
            <a:spLocks noGrp="1"/>
          </p:cNvSpPr>
          <p:nvPr>
            <p:ph idx="1"/>
          </p:nvPr>
        </p:nvSpPr>
        <p:spPr/>
        <p:txBody>
          <a:bodyPr>
            <a:normAutofit lnSpcReduction="10000"/>
          </a:bodyPr>
          <a:lstStyle/>
          <a:p>
            <a:r>
              <a:rPr lang="en-US" dirty="0" smtClean="0"/>
              <a:t>To control trade, GB passed a series of laws known as the Navigation Acts in 1600s</a:t>
            </a:r>
          </a:p>
          <a:p>
            <a:pPr lvl="1"/>
            <a:r>
              <a:rPr lang="en-US" dirty="0" smtClean="0"/>
              <a:t>Under these laws, colonists were only allowed to trade with GB and its other colonies, even if they could get it cheaper somewhere else</a:t>
            </a:r>
          </a:p>
          <a:p>
            <a:r>
              <a:rPr lang="en-US" dirty="0" smtClean="0"/>
              <a:t>The colonists wanted to make  their own manufactured goods and trade with other places, so many began smuggling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the British Tax the Colonists?</a:t>
            </a:r>
            <a:endParaRPr lang="en-US" dirty="0"/>
          </a:p>
        </p:txBody>
      </p:sp>
      <p:sp>
        <p:nvSpPr>
          <p:cNvPr id="3" name="Content Placeholder 2"/>
          <p:cNvSpPr>
            <a:spLocks noGrp="1"/>
          </p:cNvSpPr>
          <p:nvPr>
            <p:ph idx="1"/>
          </p:nvPr>
        </p:nvSpPr>
        <p:spPr/>
        <p:txBody>
          <a:bodyPr>
            <a:normAutofit lnSpcReduction="10000"/>
          </a:bodyPr>
          <a:lstStyle/>
          <a:p>
            <a:r>
              <a:rPr lang="en-US" dirty="0" smtClean="0"/>
              <a:t>The French and Indian war took place between 1756 and 1763; France was trying to take control of NA, but GB won</a:t>
            </a:r>
          </a:p>
          <a:p>
            <a:r>
              <a:rPr lang="en-US" dirty="0" smtClean="0"/>
              <a:t>The war was costly and GB had to pay for it somehow, so GB began taxing colonists and tightening trade routes</a:t>
            </a:r>
          </a:p>
          <a:p>
            <a:r>
              <a:rPr lang="en-US" dirty="0" smtClean="0"/>
              <a:t>In 1765, Parliament passed the Stamp Act, which taxed newspapers and other printed material; the stamp showed the tax had been paid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the British Tax the Colonists?</a:t>
            </a:r>
            <a:endParaRPr lang="en-US" dirty="0"/>
          </a:p>
        </p:txBody>
      </p:sp>
      <p:sp>
        <p:nvSpPr>
          <p:cNvPr id="3" name="Content Placeholder 2"/>
          <p:cNvSpPr>
            <a:spLocks noGrp="1"/>
          </p:cNvSpPr>
          <p:nvPr>
            <p:ph idx="1"/>
          </p:nvPr>
        </p:nvSpPr>
        <p:spPr/>
        <p:txBody>
          <a:bodyPr/>
          <a:lstStyle/>
          <a:p>
            <a:r>
              <a:rPr lang="en-US" dirty="0" smtClean="0"/>
              <a:t>Delegates from 9 colonies met in NY to discuss the Stamp Act; they sent a letter to the British </a:t>
            </a:r>
            <a:r>
              <a:rPr lang="en-US" dirty="0" err="1" smtClean="0"/>
              <a:t>govt</a:t>
            </a:r>
            <a:r>
              <a:rPr lang="en-US" dirty="0" smtClean="0"/>
              <a:t> stating that the colonies could not be taxed except by their own assemblies</a:t>
            </a:r>
          </a:p>
          <a:p>
            <a:r>
              <a:rPr lang="en-US" dirty="0" smtClean="0"/>
              <a:t>The British backed down for a while, but they eventually placed taxes on glass, lead, paper, paint, and tea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Boston Massacre</a:t>
            </a:r>
            <a:endParaRPr lang="en-US" dirty="0"/>
          </a:p>
        </p:txBody>
      </p:sp>
      <p:sp>
        <p:nvSpPr>
          <p:cNvPr id="3" name="Content Placeholder 2"/>
          <p:cNvSpPr>
            <a:spLocks noGrp="1"/>
          </p:cNvSpPr>
          <p:nvPr>
            <p:ph idx="1"/>
          </p:nvPr>
        </p:nvSpPr>
        <p:spPr/>
        <p:txBody>
          <a:bodyPr/>
          <a:lstStyle/>
          <a:p>
            <a:r>
              <a:rPr lang="en-US" dirty="0" smtClean="0"/>
              <a:t>In 1770, a group of protestors began insulting British troops in Boston, MA</a:t>
            </a:r>
          </a:p>
          <a:p>
            <a:pPr lvl="1"/>
            <a:r>
              <a:rPr lang="en-US" dirty="0" smtClean="0"/>
              <a:t>Protestors threw ice balls at the soldiers, leading the soldiers to fire and kill 5 people</a:t>
            </a:r>
          </a:p>
          <a:p>
            <a:pPr lvl="1"/>
            <a:r>
              <a:rPr lang="en-US" dirty="0" smtClean="0"/>
              <a:t>This event became known as the Boston Massacre and was exaggerated by the newspapers to make Americans angry at GB</a:t>
            </a:r>
          </a:p>
          <a:p>
            <a:pPr lvl="1"/>
            <a:r>
              <a:rPr lang="en-US" dirty="0" smtClean="0"/>
              <a:t>Taxes were repealed (cancelled) except the one on tea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Boston Tea Party</a:t>
            </a:r>
            <a:endParaRPr lang="en-US" dirty="0"/>
          </a:p>
        </p:txBody>
      </p:sp>
      <p:sp>
        <p:nvSpPr>
          <p:cNvPr id="3" name="Content Placeholder 2"/>
          <p:cNvSpPr>
            <a:spLocks noGrp="1"/>
          </p:cNvSpPr>
          <p:nvPr>
            <p:ph idx="1"/>
          </p:nvPr>
        </p:nvSpPr>
        <p:spPr/>
        <p:txBody>
          <a:bodyPr>
            <a:normAutofit lnSpcReduction="10000"/>
          </a:bodyPr>
          <a:lstStyle/>
          <a:p>
            <a:r>
              <a:rPr lang="en-US" dirty="0" smtClean="0"/>
              <a:t>In 1773, Parliament passed the Tea Act</a:t>
            </a:r>
          </a:p>
          <a:p>
            <a:r>
              <a:rPr lang="en-US" dirty="0" smtClean="0"/>
              <a:t>This allowed the East India Trade Company to ship tea to colonies without paying a tax; this kept tea prices low, threatening to put all other tea merchants out of business</a:t>
            </a:r>
          </a:p>
          <a:p>
            <a:r>
              <a:rPr lang="en-US" dirty="0" smtClean="0"/>
              <a:t>Angry MA colonists dressed up as Native Americans and dropped thousands of pounds worth of tea into the Boston Harbor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Boston Punished</a:t>
            </a:r>
            <a:endParaRPr lang="en-US" dirty="0"/>
          </a:p>
        </p:txBody>
      </p:sp>
      <p:sp>
        <p:nvSpPr>
          <p:cNvPr id="3" name="Content Placeholder 2"/>
          <p:cNvSpPr>
            <a:spLocks noGrp="1"/>
          </p:cNvSpPr>
          <p:nvPr>
            <p:ph idx="1"/>
          </p:nvPr>
        </p:nvSpPr>
        <p:spPr/>
        <p:txBody>
          <a:bodyPr/>
          <a:lstStyle/>
          <a:p>
            <a:r>
              <a:rPr lang="en-US" dirty="0" smtClean="0"/>
              <a:t>Parliament passed laws that closed down Boston Harbor in 1774</a:t>
            </a:r>
          </a:p>
          <a:p>
            <a:pPr lvl="1"/>
            <a:r>
              <a:rPr lang="en-US" dirty="0" smtClean="0"/>
              <a:t>Shut down trade</a:t>
            </a:r>
          </a:p>
          <a:p>
            <a:pPr lvl="1"/>
            <a:r>
              <a:rPr lang="en-US" dirty="0" smtClean="0"/>
              <a:t>British troops stationed heavily in the colony and quartered in colonists’ homes</a:t>
            </a:r>
          </a:p>
          <a:p>
            <a:pPr lvl="1"/>
            <a:r>
              <a:rPr lang="en-US" dirty="0" smtClean="0"/>
              <a:t>These laws were called the Intolerable Acts by colonists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Continental Congress</a:t>
            </a:r>
            <a:endParaRPr lang="en-US" dirty="0"/>
          </a:p>
        </p:txBody>
      </p:sp>
      <p:sp>
        <p:nvSpPr>
          <p:cNvPr id="3" name="Content Placeholder 2"/>
          <p:cNvSpPr>
            <a:spLocks noGrp="1"/>
          </p:cNvSpPr>
          <p:nvPr>
            <p:ph idx="1"/>
          </p:nvPr>
        </p:nvSpPr>
        <p:spPr/>
        <p:txBody>
          <a:bodyPr/>
          <a:lstStyle/>
          <a:p>
            <a:r>
              <a:rPr lang="en-US" dirty="0" smtClean="0"/>
              <a:t>In 1774, delegates from 12 colonies met in Philadelphia; they called themselves the First Continental Congress</a:t>
            </a:r>
          </a:p>
          <a:p>
            <a:r>
              <a:rPr lang="en-US" dirty="0" smtClean="0"/>
              <a:t>Colonial leaders were divided on how to deal with GB	</a:t>
            </a:r>
          </a:p>
          <a:p>
            <a:pPr lvl="1"/>
            <a:r>
              <a:rPr lang="en-US" dirty="0" smtClean="0"/>
              <a:t>George Washington (VA) hoped for a peaceful resolution</a:t>
            </a:r>
          </a:p>
          <a:p>
            <a:pPr lvl="1"/>
            <a:r>
              <a:rPr lang="en-US" dirty="0" smtClean="0"/>
              <a:t>Samuel Adams (MA) and Patrick Henry (VA) wanted the colonies to be independent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 in North America</a:t>
            </a:r>
            <a:endParaRPr lang="en-US" dirty="0"/>
          </a:p>
        </p:txBody>
      </p:sp>
      <p:sp>
        <p:nvSpPr>
          <p:cNvPr id="3" name="Content Placeholder 2"/>
          <p:cNvSpPr>
            <a:spLocks noGrp="1"/>
          </p:cNvSpPr>
          <p:nvPr>
            <p:ph idx="1"/>
          </p:nvPr>
        </p:nvSpPr>
        <p:spPr/>
        <p:txBody>
          <a:bodyPr>
            <a:normAutofit fontScale="92500"/>
          </a:bodyPr>
          <a:lstStyle/>
          <a:p>
            <a:r>
              <a:rPr lang="en-US" dirty="0" smtClean="0"/>
              <a:t>Most of Spain’s colonies were located in in Mexico, Peru, and the Caribbean, where they had found much gold and silver.</a:t>
            </a:r>
          </a:p>
          <a:p>
            <a:r>
              <a:rPr lang="en-US" dirty="0" smtClean="0"/>
              <a:t>However, they did build colonies in places like St. </a:t>
            </a:r>
            <a:r>
              <a:rPr lang="en-US" dirty="0" err="1" smtClean="0"/>
              <a:t>Augstine</a:t>
            </a:r>
            <a:r>
              <a:rPr lang="en-US" dirty="0" smtClean="0"/>
              <a:t>, FL and Santa Fe, NM to help keep other Europeans out of their territories.</a:t>
            </a:r>
          </a:p>
          <a:p>
            <a:r>
              <a:rPr lang="en-US" dirty="0" smtClean="0"/>
              <a:t>Spanish priests were sent north to spread Christianity and European ways to the Native Americans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for Independence</a:t>
            </a:r>
            <a:endParaRPr lang="en-US" dirty="0"/>
          </a:p>
        </p:txBody>
      </p:sp>
      <p:sp>
        <p:nvSpPr>
          <p:cNvPr id="3" name="Content Placeholder 2"/>
          <p:cNvSpPr>
            <a:spLocks noGrp="1"/>
          </p:cNvSpPr>
          <p:nvPr>
            <p:ph idx="1"/>
          </p:nvPr>
        </p:nvSpPr>
        <p:spPr/>
        <p:txBody>
          <a:bodyPr/>
          <a:lstStyle/>
          <a:p>
            <a:r>
              <a:rPr lang="en-US" dirty="0" smtClean="0"/>
              <a:t>Before the Continental Congress could figure out what to do, fighting broke out in MA in April1775.</a:t>
            </a:r>
          </a:p>
          <a:p>
            <a:r>
              <a:rPr lang="en-US" dirty="0" smtClean="0"/>
              <a:t>The British set out to destroy weapons stored in Concord, MA. Colonial troops met them at Lexington, MA and fired the first shots of the American Revolution</a:t>
            </a:r>
          </a:p>
          <a:p>
            <a:r>
              <a:rPr lang="en-US" dirty="0" smtClean="0"/>
              <a:t>In May 1775, Second Continental Congress met in Philadelphia.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for Independence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George Washington was named the leader of the colonial army, known as the Continental Army</a:t>
            </a:r>
          </a:p>
          <a:p>
            <a:r>
              <a:rPr lang="en-US" dirty="0" smtClean="0"/>
              <a:t>Congress tried to peacefully settle with GB, but King George III refused to listen.</a:t>
            </a:r>
          </a:p>
          <a:p>
            <a:r>
              <a:rPr lang="en-US" dirty="0" smtClean="0"/>
              <a:t>Americans began agreeing that independence from GB was the only answer</a:t>
            </a:r>
          </a:p>
          <a:p>
            <a:r>
              <a:rPr lang="en-US" dirty="0" smtClean="0"/>
              <a:t>January 1776, Thomas Paine  wrote a pamphlet called </a:t>
            </a:r>
            <a:r>
              <a:rPr lang="en-US" i="1" dirty="0" smtClean="0"/>
              <a:t>Common Sense</a:t>
            </a:r>
          </a:p>
          <a:p>
            <a:pPr lvl="1"/>
            <a:r>
              <a:rPr lang="en-US" i="1" dirty="0" smtClean="0"/>
              <a:t>This pamphlet condemned the king and convinced many colonists to join the fight for independence </a:t>
            </a:r>
            <a:endParaRPr lang="en-US"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idx="1"/>
          </p:nvPr>
        </p:nvSpPr>
        <p:spPr/>
        <p:txBody>
          <a:bodyPr/>
          <a:lstStyle/>
          <a:p>
            <a:r>
              <a:rPr lang="en-US" dirty="0" smtClean="0"/>
              <a:t>July 4, 1776, Congress issued a declaration of independence. </a:t>
            </a:r>
          </a:p>
          <a:p>
            <a:pPr lvl="1"/>
            <a:r>
              <a:rPr lang="en-US" dirty="0" smtClean="0"/>
              <a:t>Written by Thomas Jefferson</a:t>
            </a:r>
          </a:p>
          <a:p>
            <a:pPr lvl="1"/>
            <a:r>
              <a:rPr lang="en-US" dirty="0" smtClean="0"/>
              <a:t>Stated that colonies were separating from GB and forming a new nation called the United States of America</a:t>
            </a:r>
          </a:p>
          <a:p>
            <a:pPr lvl="1"/>
            <a:r>
              <a:rPr lang="en-US" dirty="0" smtClean="0"/>
              <a:t>Jefferson used a lot of John Locke’s Enlightenment ideas in the Declaration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America win?</a:t>
            </a:r>
            <a:endParaRPr lang="en-US" dirty="0"/>
          </a:p>
        </p:txBody>
      </p:sp>
      <p:sp>
        <p:nvSpPr>
          <p:cNvPr id="3" name="Content Placeholder 2"/>
          <p:cNvSpPr>
            <a:spLocks noGrp="1"/>
          </p:cNvSpPr>
          <p:nvPr>
            <p:ph idx="1"/>
          </p:nvPr>
        </p:nvSpPr>
        <p:spPr>
          <a:xfrm>
            <a:off x="457200" y="1295400"/>
            <a:ext cx="8229600" cy="5159408"/>
          </a:xfrm>
        </p:spPr>
        <p:txBody>
          <a:bodyPr>
            <a:normAutofit fontScale="92500" lnSpcReduction="20000"/>
          </a:bodyPr>
          <a:lstStyle/>
          <a:p>
            <a:r>
              <a:rPr lang="en-US" dirty="0" smtClean="0"/>
              <a:t>Great Britain had the greatest army and navy on the planet, and it was highly unlikely that the Americans would win</a:t>
            </a:r>
          </a:p>
          <a:p>
            <a:r>
              <a:rPr lang="en-US" dirty="0" smtClean="0"/>
              <a:t>The first important American victory was at Saratoga, NY in 1777; it convinced France, GB’s old enemy, to help America</a:t>
            </a:r>
          </a:p>
          <a:p>
            <a:r>
              <a:rPr lang="en-US" dirty="0" smtClean="0"/>
              <a:t>France’s navy helped win the Battle of Yorktown in1781, trapping the British in Yorktown</a:t>
            </a:r>
          </a:p>
          <a:p>
            <a:r>
              <a:rPr lang="en-US" dirty="0" smtClean="0"/>
              <a:t>Realizing they couldn’t win, British laid down their weapons and peace negotiations began in Paris (Treaty of Paris), ending the war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Confederation</a:t>
            </a:r>
            <a:endParaRPr lang="en-US" dirty="0"/>
          </a:p>
        </p:txBody>
      </p:sp>
      <p:sp>
        <p:nvSpPr>
          <p:cNvPr id="3" name="Content Placeholder 2"/>
          <p:cNvSpPr>
            <a:spLocks noGrp="1"/>
          </p:cNvSpPr>
          <p:nvPr>
            <p:ph idx="1"/>
          </p:nvPr>
        </p:nvSpPr>
        <p:spPr/>
        <p:txBody>
          <a:bodyPr/>
          <a:lstStyle/>
          <a:p>
            <a:r>
              <a:rPr lang="en-US" dirty="0" smtClean="0"/>
              <a:t>The US was a confederation at first because it was made up of different independent states</a:t>
            </a:r>
          </a:p>
          <a:p>
            <a:r>
              <a:rPr lang="en-US" dirty="0" smtClean="0"/>
              <a:t>The government they created was called the Articles of Confederation</a:t>
            </a:r>
          </a:p>
          <a:p>
            <a:pPr lvl="1"/>
            <a:r>
              <a:rPr lang="en-US" dirty="0" smtClean="0"/>
              <a:t>Gave states most of the power</a:t>
            </a:r>
          </a:p>
          <a:p>
            <a:pPr lvl="1"/>
            <a:r>
              <a:rPr lang="en-US" dirty="0" smtClean="0"/>
              <a:t>States didn’t want to put out money needed to rebuild a new nation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Constitution</a:t>
            </a:r>
            <a:endParaRPr lang="en-US" dirty="0"/>
          </a:p>
        </p:txBody>
      </p:sp>
      <p:sp>
        <p:nvSpPr>
          <p:cNvPr id="3" name="Content Placeholder 2"/>
          <p:cNvSpPr>
            <a:spLocks noGrp="1"/>
          </p:cNvSpPr>
          <p:nvPr>
            <p:ph idx="1"/>
          </p:nvPr>
        </p:nvSpPr>
        <p:spPr>
          <a:xfrm>
            <a:off x="457200" y="1371600"/>
            <a:ext cx="8229600" cy="5083208"/>
          </a:xfrm>
        </p:spPr>
        <p:txBody>
          <a:bodyPr>
            <a:normAutofit lnSpcReduction="10000"/>
          </a:bodyPr>
          <a:lstStyle/>
          <a:p>
            <a:r>
              <a:rPr lang="en-US" dirty="0" smtClean="0"/>
              <a:t>In 1787, 55 delegates met in Philadelphia to change the Articles</a:t>
            </a:r>
          </a:p>
          <a:p>
            <a:r>
              <a:rPr lang="en-US" dirty="0" smtClean="0"/>
              <a:t>Decided to write the Constitution, which set up a federal government</a:t>
            </a:r>
          </a:p>
          <a:p>
            <a:pPr lvl="1"/>
            <a:r>
              <a:rPr lang="en-US" dirty="0" smtClean="0"/>
              <a:t>Powers were divided between states and the national government</a:t>
            </a:r>
          </a:p>
          <a:p>
            <a:pPr lvl="1"/>
            <a:r>
              <a:rPr lang="en-US" dirty="0" smtClean="0"/>
              <a:t>Used the Enlightenment ideas of Montesquieu</a:t>
            </a:r>
          </a:p>
          <a:p>
            <a:pPr lvl="1"/>
            <a:r>
              <a:rPr lang="en-US" dirty="0" smtClean="0"/>
              <a:t>Made the US a republic, where a president would be elected</a:t>
            </a:r>
          </a:p>
          <a:p>
            <a:pPr lvl="1"/>
            <a:r>
              <a:rPr lang="en-US" dirty="0" smtClean="0"/>
              <a:t>Elections of 1789 made George Washington the first American president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Constitution cont’d</a:t>
            </a:r>
            <a:endParaRPr lang="en-US" dirty="0"/>
          </a:p>
        </p:txBody>
      </p:sp>
      <p:sp>
        <p:nvSpPr>
          <p:cNvPr id="3" name="Content Placeholder 2"/>
          <p:cNvSpPr>
            <a:spLocks noGrp="1"/>
          </p:cNvSpPr>
          <p:nvPr>
            <p:ph idx="1"/>
          </p:nvPr>
        </p:nvSpPr>
        <p:spPr/>
        <p:txBody>
          <a:bodyPr/>
          <a:lstStyle/>
          <a:p>
            <a:r>
              <a:rPr lang="en-US" dirty="0" smtClean="0"/>
              <a:t>The Bill of Rights was added to set out rights the government could not violate (freedom of speech, religion, press, and trial by jury)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Vocab</a:t>
            </a:r>
            <a:r>
              <a:rPr lang="en-US" dirty="0" smtClean="0"/>
              <a:t> Definitions</a:t>
            </a:r>
            <a:endParaRPr lang="en-US" dirty="0"/>
          </a:p>
        </p:txBody>
      </p:sp>
      <p:sp>
        <p:nvSpPr>
          <p:cNvPr id="3" name="Content Placeholder 2"/>
          <p:cNvSpPr>
            <a:spLocks noGrp="1"/>
          </p:cNvSpPr>
          <p:nvPr>
            <p:ph idx="1"/>
          </p:nvPr>
        </p:nvSpPr>
        <p:spPr>
          <a:xfrm>
            <a:off x="457200" y="1371600"/>
            <a:ext cx="8229600" cy="5083208"/>
          </a:xfrm>
        </p:spPr>
        <p:txBody>
          <a:bodyPr>
            <a:normAutofit lnSpcReduction="10000"/>
          </a:bodyPr>
          <a:lstStyle/>
          <a:p>
            <a:r>
              <a:rPr lang="en-US" dirty="0" smtClean="0"/>
              <a:t>Quebec—French trading post/settlement in modern day Canada</a:t>
            </a:r>
          </a:p>
          <a:p>
            <a:r>
              <a:rPr lang="en-US" dirty="0" smtClean="0"/>
              <a:t>Jamestown—first permanent English colony funded by the Virginia Company</a:t>
            </a:r>
          </a:p>
          <a:p>
            <a:r>
              <a:rPr lang="en-US" dirty="0" smtClean="0"/>
              <a:t>Pilgrims—a group of Puritans who founded Plymouth; came to America searching for religious freedom</a:t>
            </a:r>
          </a:p>
          <a:p>
            <a:r>
              <a:rPr lang="en-US" dirty="0" smtClean="0"/>
              <a:t>Representative Government—a government in which people elect representatives to make laws and conduct government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Vocab</a:t>
            </a:r>
            <a:endParaRPr lang="en-US" dirty="0"/>
          </a:p>
        </p:txBody>
      </p:sp>
      <p:sp>
        <p:nvSpPr>
          <p:cNvPr id="3" name="Content Placeholder 2"/>
          <p:cNvSpPr>
            <a:spLocks noGrp="1"/>
          </p:cNvSpPr>
          <p:nvPr>
            <p:ph idx="1"/>
          </p:nvPr>
        </p:nvSpPr>
        <p:spPr>
          <a:xfrm>
            <a:off x="457200" y="1371600"/>
            <a:ext cx="8229600" cy="5083208"/>
          </a:xfrm>
        </p:spPr>
        <p:txBody>
          <a:bodyPr>
            <a:normAutofit/>
          </a:bodyPr>
          <a:lstStyle/>
          <a:p>
            <a:r>
              <a:rPr lang="en-US" dirty="0" smtClean="0"/>
              <a:t>Constitution—written plans of government</a:t>
            </a:r>
          </a:p>
          <a:p>
            <a:r>
              <a:rPr lang="en-US" dirty="0" smtClean="0"/>
              <a:t>Cash crop—a crop used to make money</a:t>
            </a:r>
          </a:p>
          <a:p>
            <a:r>
              <a:rPr lang="en-US" dirty="0" smtClean="0"/>
              <a:t>Boston, Massachusetts—where most of the protesting started in America</a:t>
            </a:r>
          </a:p>
          <a:p>
            <a:r>
              <a:rPr lang="en-US" dirty="0" smtClean="0"/>
              <a:t>King George III—King of England during the American Revolution</a:t>
            </a:r>
          </a:p>
          <a:p>
            <a:r>
              <a:rPr lang="en-US" dirty="0" smtClean="0"/>
              <a:t>George Washington—led the Continental Army; became the first American president in 1789</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Vocab</a:t>
            </a:r>
            <a:endParaRPr lang="en-US" dirty="0"/>
          </a:p>
        </p:txBody>
      </p:sp>
      <p:sp>
        <p:nvSpPr>
          <p:cNvPr id="3" name="Content Placeholder 2"/>
          <p:cNvSpPr>
            <a:spLocks noGrp="1"/>
          </p:cNvSpPr>
          <p:nvPr>
            <p:ph idx="1"/>
          </p:nvPr>
        </p:nvSpPr>
        <p:spPr/>
        <p:txBody>
          <a:bodyPr/>
          <a:lstStyle/>
          <a:p>
            <a:r>
              <a:rPr lang="en-US" dirty="0" smtClean="0"/>
              <a:t>Thomas Jefferson—wrote the Declaration of Independence</a:t>
            </a:r>
          </a:p>
          <a:p>
            <a:r>
              <a:rPr lang="en-US" dirty="0" smtClean="0"/>
              <a:t>Popular sovereignty—idea that government receives its power from the people</a:t>
            </a:r>
          </a:p>
          <a:p>
            <a:r>
              <a:rPr lang="en-US" dirty="0" smtClean="0"/>
              <a:t>Limited government—idea that government may use only those powers given to it by the people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in North America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French came to NA to make money in fur trading (beaver fur was popular in Europe)</a:t>
            </a:r>
          </a:p>
          <a:p>
            <a:r>
              <a:rPr lang="en-US" dirty="0" smtClean="0"/>
              <a:t>Quebec was set up as New France’s capital</a:t>
            </a:r>
          </a:p>
          <a:p>
            <a:r>
              <a:rPr lang="en-US" dirty="0" smtClean="0"/>
              <a:t>French explorers traveled out and discovered the Mississippi River and the area from the Mississippi River to the Gulf of Mexico (Louisiana)</a:t>
            </a:r>
          </a:p>
          <a:p>
            <a:r>
              <a:rPr lang="en-US" dirty="0" smtClean="0"/>
              <a:t>Sugarcane, rice, and tobacco along with the slave trade grew in LA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in North America</a:t>
            </a:r>
            <a:endParaRPr lang="en-US" dirty="0"/>
          </a:p>
        </p:txBody>
      </p:sp>
      <p:sp>
        <p:nvSpPr>
          <p:cNvPr id="3" name="Content Placeholder 2"/>
          <p:cNvSpPr>
            <a:spLocks noGrp="1"/>
          </p:cNvSpPr>
          <p:nvPr>
            <p:ph idx="1"/>
          </p:nvPr>
        </p:nvSpPr>
        <p:spPr/>
        <p:txBody>
          <a:bodyPr>
            <a:normAutofit lnSpcReduction="10000"/>
          </a:bodyPr>
          <a:lstStyle/>
          <a:p>
            <a:r>
              <a:rPr lang="en-US" dirty="0" smtClean="0"/>
              <a:t>English merchants set up colonies to make money; others set up colonies for religious freedom</a:t>
            </a:r>
          </a:p>
          <a:p>
            <a:r>
              <a:rPr lang="en-US" dirty="0" smtClean="0"/>
              <a:t>Many people moved to America because their landlords had evicted them from their farms; in America, they could own their own land</a:t>
            </a:r>
          </a:p>
          <a:p>
            <a:r>
              <a:rPr lang="en-US" dirty="0" smtClean="0"/>
              <a:t>In 1607, the Virginia Company set up the first permanent English settlement in NA--Jamestown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a:t>
            </a:r>
            <a:endParaRPr lang="en-US" dirty="0"/>
          </a:p>
        </p:txBody>
      </p:sp>
      <p:sp>
        <p:nvSpPr>
          <p:cNvPr id="3" name="Content Placeholder 2"/>
          <p:cNvSpPr>
            <a:spLocks noGrp="1"/>
          </p:cNvSpPr>
          <p:nvPr>
            <p:ph idx="1"/>
          </p:nvPr>
        </p:nvSpPr>
        <p:spPr/>
        <p:txBody>
          <a:bodyPr/>
          <a:lstStyle/>
          <a:p>
            <a:r>
              <a:rPr lang="en-US" dirty="0" smtClean="0"/>
              <a:t>Life in Jamestown was hard; the colonists were not prepared with food, tools, clothing, or shelter needed in America</a:t>
            </a:r>
          </a:p>
          <a:p>
            <a:r>
              <a:rPr lang="en-US" dirty="0" smtClean="0"/>
              <a:t>Many died from starvation, cold weather, or clashes with Native Americans</a:t>
            </a:r>
          </a:p>
          <a:p>
            <a:r>
              <a:rPr lang="en-US" dirty="0" smtClean="0"/>
              <a:t>The colony would have collapsed if one investor, John Rolfe, had not discovered tobacco grew in the soil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a:t>
            </a:r>
            <a:endParaRPr lang="en-US" dirty="0"/>
          </a:p>
        </p:txBody>
      </p:sp>
      <p:sp>
        <p:nvSpPr>
          <p:cNvPr id="3" name="Content Placeholder 2"/>
          <p:cNvSpPr>
            <a:spLocks noGrp="1"/>
          </p:cNvSpPr>
          <p:nvPr>
            <p:ph idx="1"/>
          </p:nvPr>
        </p:nvSpPr>
        <p:spPr/>
        <p:txBody>
          <a:bodyPr/>
          <a:lstStyle/>
          <a:p>
            <a:r>
              <a:rPr lang="en-US" dirty="0" smtClean="0"/>
              <a:t>Tobacco was popular, and soon Virginians were growing it and selling it for a lot of money (cash crop)</a:t>
            </a:r>
          </a:p>
          <a:p>
            <a:r>
              <a:rPr lang="en-US" dirty="0" smtClean="0"/>
              <a:t>Tobacco was the first English cash crop</a:t>
            </a:r>
          </a:p>
          <a:p>
            <a:r>
              <a:rPr lang="en-US" dirty="0" smtClean="0"/>
              <a:t>Eventually, tobacco was grown on plantations and Africans were enslaved to work the land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search of…</a:t>
            </a:r>
            <a:endParaRPr lang="en-US" dirty="0"/>
          </a:p>
        </p:txBody>
      </p:sp>
      <p:sp>
        <p:nvSpPr>
          <p:cNvPr id="3" name="Content Placeholder 2"/>
          <p:cNvSpPr>
            <a:spLocks noGrp="1"/>
          </p:cNvSpPr>
          <p:nvPr>
            <p:ph idx="1"/>
          </p:nvPr>
        </p:nvSpPr>
        <p:spPr/>
        <p:txBody>
          <a:bodyPr/>
          <a:lstStyle/>
          <a:p>
            <a:r>
              <a:rPr lang="en-US" dirty="0" smtClean="0"/>
              <a:t>Other settlers came to North America in search of religious freedom</a:t>
            </a:r>
          </a:p>
          <a:p>
            <a:r>
              <a:rPr lang="en-US" dirty="0" smtClean="0"/>
              <a:t>King James I and King Charles I both believed Puritans were a threat to their authority and persecuted them</a:t>
            </a:r>
          </a:p>
          <a:p>
            <a:r>
              <a:rPr lang="en-US" dirty="0" smtClean="0"/>
              <a:t>1620—a group of Puritans called Pilgrims landed in Massachusetts and named the colony Plymouth; they hoped for religious freedom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freedom	</a:t>
            </a:r>
            <a:endParaRPr lang="en-US" dirty="0"/>
          </a:p>
        </p:txBody>
      </p:sp>
      <p:sp>
        <p:nvSpPr>
          <p:cNvPr id="3" name="Content Placeholder 2"/>
          <p:cNvSpPr>
            <a:spLocks noGrp="1"/>
          </p:cNvSpPr>
          <p:nvPr>
            <p:ph idx="1"/>
          </p:nvPr>
        </p:nvSpPr>
        <p:spPr/>
        <p:txBody>
          <a:bodyPr>
            <a:normAutofit lnSpcReduction="10000"/>
          </a:bodyPr>
          <a:lstStyle/>
          <a:p>
            <a:r>
              <a:rPr lang="en-US" dirty="0" smtClean="0"/>
              <a:t>English Catholics founded Maryland in 1634</a:t>
            </a:r>
          </a:p>
          <a:p>
            <a:r>
              <a:rPr lang="en-US" dirty="0" smtClean="0"/>
              <a:t>By 1643, 20,000 Puritans had settled North America and founded Rhode Island, Connecticut, and New Hampshire</a:t>
            </a:r>
          </a:p>
          <a:p>
            <a:r>
              <a:rPr lang="en-US" dirty="0" smtClean="0"/>
              <a:t>The Quakers founded Pennsylvania in 1680</a:t>
            </a:r>
          </a:p>
          <a:p>
            <a:r>
              <a:rPr lang="en-US" dirty="0" smtClean="0"/>
              <a:t>By the early 1700s, the English had established 13 colonies, but each colony wanted to govern themselves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Government in America</a:t>
            </a:r>
            <a:endParaRPr lang="en-US" dirty="0"/>
          </a:p>
        </p:txBody>
      </p:sp>
      <p:sp>
        <p:nvSpPr>
          <p:cNvPr id="3" name="Content Placeholder 2"/>
          <p:cNvSpPr>
            <a:spLocks noGrp="1"/>
          </p:cNvSpPr>
          <p:nvPr>
            <p:ph idx="1"/>
          </p:nvPr>
        </p:nvSpPr>
        <p:spPr/>
        <p:txBody>
          <a:bodyPr>
            <a:normAutofit lnSpcReduction="10000"/>
          </a:bodyPr>
          <a:lstStyle/>
          <a:p>
            <a:r>
              <a:rPr lang="en-US" dirty="0" smtClean="0"/>
              <a:t>To attract more settlers, the head of the Virginia Company gave colonists in VA the right to elect representatives (burgesses) from among men who owned land; it was patterned after the English Parliament and passed laws for VA</a:t>
            </a:r>
          </a:p>
          <a:p>
            <a:r>
              <a:rPr lang="en-US" dirty="0" smtClean="0"/>
              <a:t>The House of Burgesses in VA set an example for representative government; more colonies followed this example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7">
      <a:dk1>
        <a:sysClr val="windowText" lastClr="000000"/>
      </a:dk1>
      <a:lt1>
        <a:sysClr val="window" lastClr="FFFFFF"/>
      </a:lt1>
      <a:dk2>
        <a:srgbClr val="C00000"/>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242</TotalTime>
  <Words>1602</Words>
  <Application>Microsoft Office PowerPoint</Application>
  <PresentationFormat>On-screen Show (4:3)</PresentationFormat>
  <Paragraphs>123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Verve</vt:lpstr>
      <vt:lpstr>American Revolution</vt:lpstr>
      <vt:lpstr>Spanish in North America</vt:lpstr>
      <vt:lpstr>France in North America</vt:lpstr>
      <vt:lpstr>English in North America</vt:lpstr>
      <vt:lpstr>Virginia</vt:lpstr>
      <vt:lpstr>Tobacco</vt:lpstr>
      <vt:lpstr>In search of…</vt:lpstr>
      <vt:lpstr>Religious freedom </vt:lpstr>
      <vt:lpstr>Self Government in America</vt:lpstr>
      <vt:lpstr>Self Government cont’d</vt:lpstr>
      <vt:lpstr>Trouble in the Colonies</vt:lpstr>
      <vt:lpstr>Trouble cont’d</vt:lpstr>
      <vt:lpstr>Colonial Government and Trade</vt:lpstr>
      <vt:lpstr>Why did the British Tax the Colonists?</vt:lpstr>
      <vt:lpstr>Why did the British Tax the Colonists?</vt:lpstr>
      <vt:lpstr>Boston Massacre</vt:lpstr>
      <vt:lpstr>Boston Tea Party</vt:lpstr>
      <vt:lpstr>Boston Punished</vt:lpstr>
      <vt:lpstr>First Continental Congress</vt:lpstr>
      <vt:lpstr>War for Independence</vt:lpstr>
      <vt:lpstr>War for Independence cont’d</vt:lpstr>
      <vt:lpstr>Declaration of Independence</vt:lpstr>
      <vt:lpstr>How did America win?</vt:lpstr>
      <vt:lpstr>Articles of Confederation</vt:lpstr>
      <vt:lpstr>US Constitution</vt:lpstr>
      <vt:lpstr>US Constitution cont’d</vt:lpstr>
      <vt:lpstr>Vocab Definitions</vt:lpstr>
      <vt:lpstr>Vocab</vt:lpstr>
      <vt:lpstr>Vocab</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Revolution</dc:title>
  <dc:creator>Casey Castro</dc:creator>
  <cp:lastModifiedBy>Casey Castro</cp:lastModifiedBy>
  <cp:revision>3</cp:revision>
  <dcterms:created xsi:type="dcterms:W3CDTF">2014-10-15T18:14:53Z</dcterms:created>
  <dcterms:modified xsi:type="dcterms:W3CDTF">2014-10-27T23:15:35Z</dcterms:modified>
</cp:coreProperties>
</file>